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7"/>
  </p:notesMasterIdLst>
  <p:handoutMasterIdLst>
    <p:handoutMasterId r:id="rId48"/>
  </p:handoutMasterIdLst>
  <p:sldIdLst>
    <p:sldId id="895" r:id="rId2"/>
    <p:sldId id="939" r:id="rId3"/>
    <p:sldId id="1194" r:id="rId4"/>
    <p:sldId id="1195" r:id="rId5"/>
    <p:sldId id="1198" r:id="rId6"/>
    <p:sldId id="1224" r:id="rId7"/>
    <p:sldId id="1229" r:id="rId8"/>
    <p:sldId id="1009" r:id="rId9"/>
    <p:sldId id="1015" r:id="rId10"/>
    <p:sldId id="1234" r:id="rId11"/>
    <p:sldId id="1241" r:id="rId12"/>
    <p:sldId id="1242" r:id="rId13"/>
    <p:sldId id="1244" r:id="rId14"/>
    <p:sldId id="1204" r:id="rId15"/>
    <p:sldId id="1205" r:id="rId16"/>
    <p:sldId id="1269" r:id="rId17"/>
    <p:sldId id="1248" r:id="rId18"/>
    <p:sldId id="1250" r:id="rId19"/>
    <p:sldId id="1251" r:id="rId20"/>
    <p:sldId id="1252" r:id="rId21"/>
    <p:sldId id="1253" r:id="rId22"/>
    <p:sldId id="1254" r:id="rId23"/>
    <p:sldId id="1255" r:id="rId24"/>
    <p:sldId id="1256" r:id="rId25"/>
    <p:sldId id="1257" r:id="rId26"/>
    <p:sldId id="1258" r:id="rId27"/>
    <p:sldId id="1260" r:id="rId28"/>
    <p:sldId id="1259" r:id="rId29"/>
    <p:sldId id="1261" r:id="rId30"/>
    <p:sldId id="1263" r:id="rId31"/>
    <p:sldId id="1264" r:id="rId32"/>
    <p:sldId id="1213" r:id="rId33"/>
    <p:sldId id="722" r:id="rId34"/>
    <p:sldId id="1268" r:id="rId35"/>
    <p:sldId id="1219" r:id="rId36"/>
    <p:sldId id="1211" r:id="rId37"/>
    <p:sldId id="1245" r:id="rId38"/>
    <p:sldId id="1235" r:id="rId39"/>
    <p:sldId id="1246" r:id="rId40"/>
    <p:sldId id="1221" r:id="rId41"/>
    <p:sldId id="1222" r:id="rId42"/>
    <p:sldId id="1223" r:id="rId43"/>
    <p:sldId id="1247" r:id="rId44"/>
    <p:sldId id="1200" r:id="rId45"/>
    <p:sldId id="796" r:id="rId4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895"/>
            <p14:sldId id="939"/>
            <p14:sldId id="1194"/>
            <p14:sldId id="1195"/>
            <p14:sldId id="1198"/>
            <p14:sldId id="1224"/>
            <p14:sldId id="1229"/>
            <p14:sldId id="1009"/>
            <p14:sldId id="1015"/>
            <p14:sldId id="1234"/>
            <p14:sldId id="1241"/>
            <p14:sldId id="1242"/>
            <p14:sldId id="1244"/>
            <p14:sldId id="1204"/>
            <p14:sldId id="1205"/>
            <p14:sldId id="1269"/>
            <p14:sldId id="1248"/>
            <p14:sldId id="1250"/>
            <p14:sldId id="1251"/>
            <p14:sldId id="1252"/>
            <p14:sldId id="1253"/>
            <p14:sldId id="1254"/>
            <p14:sldId id="1255"/>
            <p14:sldId id="1256"/>
            <p14:sldId id="1257"/>
            <p14:sldId id="1258"/>
            <p14:sldId id="1260"/>
            <p14:sldId id="1259"/>
            <p14:sldId id="1261"/>
            <p14:sldId id="1263"/>
            <p14:sldId id="1264"/>
            <p14:sldId id="1213"/>
            <p14:sldId id="722"/>
            <p14:sldId id="1268"/>
            <p14:sldId id="1219"/>
            <p14:sldId id="1211"/>
            <p14:sldId id="1245"/>
            <p14:sldId id="1235"/>
            <p14:sldId id="1246"/>
            <p14:sldId id="1221"/>
            <p14:sldId id="1222"/>
            <p14:sldId id="1223"/>
            <p14:sldId id="1247"/>
            <p14:sldId id="12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FB8E20"/>
    <a:srgbClr val="D4EBE9"/>
    <a:srgbClr val="5AB88F"/>
    <a:srgbClr val="B04432"/>
    <a:srgbClr val="1778B8"/>
    <a:srgbClr val="9E60B8"/>
    <a:srgbClr val="3E729D"/>
    <a:srgbClr val="41719C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34"/>
    <p:restoredTop sz="96911" autoAdjust="0"/>
  </p:normalViewPr>
  <p:slideViewPr>
    <p:cSldViewPr snapToGrid="0" snapToObjects="1">
      <p:cViewPr>
        <p:scale>
          <a:sx n="244" d="100"/>
          <a:sy n="244" d="100"/>
        </p:scale>
        <p:origin x="3800" y="207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04" d="100"/>
          <a:sy n="204" d="100"/>
        </p:scale>
        <p:origin x="765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28.09.21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28.09.21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TQQPAU21ZUw" TargetMode="External"/><Relationship Id="rId2" Type="http://schemas.openxmlformats.org/officeDocument/2006/relationships/hyperlink" Target="https://reactjs.org/blog/2020/12/21/data-fetching-with-react-server-components.html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reactjs/rfcs/pull/188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EEF4409-183C-C04C-BA2D-1FE36517D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1" y="0"/>
            <a:ext cx="9144000" cy="51435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354" y="1"/>
            <a:ext cx="9154725" cy="4550832"/>
          </a:xfrm>
          <a:prstGeom prst="rect">
            <a:avLst/>
          </a:prstGeom>
          <a:solidFill>
            <a:srgbClr val="D4EBE9">
              <a:alpha val="68949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Rechteck 2"/>
          <p:cNvSpPr/>
          <p:nvPr/>
        </p:nvSpPr>
        <p:spPr>
          <a:xfrm>
            <a:off x="492000" y="897719"/>
            <a:ext cx="7707756" cy="197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47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2225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1151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038131" y="278504"/>
            <a:ext cx="13163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2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804008" y="1352089"/>
            <a:ext cx="4306921" cy="4847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55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65622" y="4550833"/>
            <a:ext cx="7429500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Online | 30. September 2021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1114656" y="3212529"/>
            <a:ext cx="4427558" cy="30380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sz="1151" b="1" dirty="0" err="1">
                <a:solidFill>
                  <a:srgbClr val="36544F"/>
                </a:solidFill>
              </a:rPr>
              <a:t>Slides</a:t>
            </a:r>
            <a:r>
              <a:rPr lang="de-DE" sz="1151" b="1" dirty="0">
                <a:solidFill>
                  <a:srgbClr val="36544F"/>
                </a:solidFill>
              </a:rPr>
              <a:t>: https://</a:t>
            </a:r>
            <a:r>
              <a:rPr lang="de-DE" sz="1151" b="1" dirty="0" err="1">
                <a:solidFill>
                  <a:srgbClr val="36544F"/>
                </a:solidFill>
              </a:rPr>
              <a:t>react.schule</a:t>
            </a:r>
            <a:r>
              <a:rPr lang="de-DE" sz="1151" b="1" dirty="0">
                <a:solidFill>
                  <a:srgbClr val="36544F"/>
                </a:solidFill>
              </a:rPr>
              <a:t>/ejs2021-server-components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44E7402-650D-FF47-B694-CDC4CBCCE966}"/>
              </a:ext>
            </a:extLst>
          </p:cNvPr>
          <p:cNvSpPr/>
          <p:nvPr/>
        </p:nvSpPr>
        <p:spPr>
          <a:xfrm>
            <a:off x="1114657" y="2725070"/>
            <a:ext cx="4427558" cy="48745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r>
              <a:rPr lang="de-DE" sz="33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Components</a:t>
            </a:r>
            <a:endParaRPr lang="de-DE" sz="18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45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Komponenten, die Daten laden, können das direkt auf dem Server tun</a:t>
            </a:r>
          </a:p>
          <a:p>
            <a:r>
              <a:rPr lang="de-DE" b="0" dirty="0">
                <a:solidFill>
                  <a:srgbClr val="36544F"/>
                </a:solidFill>
              </a:rPr>
              <a:t>Kann Latenz sparen und bessere Performance bringen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</a:t>
            </a:r>
            <a:r>
              <a:rPr lang="de-DE" b="0" dirty="0" err="1">
                <a:solidFill>
                  <a:srgbClr val="36544F"/>
                </a:solidFill>
              </a:rPr>
              <a:t>No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i="1" dirty="0">
                <a:solidFill>
                  <a:srgbClr val="36544F"/>
                </a:solidFill>
              </a:rPr>
              <a:t>Client-Server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Waterfalls</a:t>
            </a:r>
            <a:r>
              <a:rPr lang="de-DE" b="0" dirty="0">
                <a:solidFill>
                  <a:srgbClr val="36544F"/>
                </a:solidFill>
              </a:rPr>
              <a:t>"</a:t>
            </a: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🤔 Bin mir nicht sicher, ob das nicht zu viel versprochen ist</a:t>
            </a:r>
          </a:p>
          <a:p>
            <a:pPr marL="0" indent="0">
              <a:buNone/>
            </a:pP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04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Client-Komponenten</a:t>
            </a:r>
          </a:p>
          <a:p>
            <a:pPr lvl="1"/>
            <a:r>
              <a:rPr lang="de-DE" dirty="0"/>
              <a:t>wie bisherige React-Komponenten</a:t>
            </a:r>
          </a:p>
          <a:p>
            <a:pPr lvl="1"/>
            <a:r>
              <a:rPr lang="de-DE" dirty="0"/>
              <a:t>können keine Server-Komponenten verwenden</a:t>
            </a:r>
          </a:p>
          <a:p>
            <a:pPr lvl="1"/>
            <a:r>
              <a:rPr lang="de-DE" dirty="0"/>
              <a:t>gilt auch für Hooks</a:t>
            </a:r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>
                <a:solidFill>
                  <a:srgbClr val="36544F"/>
                </a:solidFill>
              </a:rPr>
              <a:t>Server-Komponenten (Neu!)</a:t>
            </a:r>
          </a:p>
          <a:p>
            <a:pPr lvl="1"/>
            <a:r>
              <a:rPr lang="de-DE" dirty="0"/>
              <a:t>werden nur auf dem Server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zum React-</a:t>
            </a:r>
            <a:r>
              <a:rPr lang="de-DE" dirty="0"/>
              <a:t>Client zurück</a:t>
            </a:r>
          </a:p>
          <a:p>
            <a:pPr lvl="2"/>
            <a:r>
              <a:rPr lang="de-DE" dirty="0"/>
              <a:t>kein HTML!</a:t>
            </a:r>
          </a:p>
          <a:p>
            <a:pPr lvl="2"/>
            <a:r>
              <a:rPr lang="de-DE" dirty="0" err="1"/>
              <a:t>propriertäres</a:t>
            </a:r>
            <a:r>
              <a:rPr lang="de-DE" dirty="0"/>
              <a:t> Format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Res</a:t>
            </a:r>
            <a:r>
              <a:rPr lang="de-DE" dirty="0"/>
              <a:t>triktionen: kein </a:t>
            </a:r>
            <a:r>
              <a:rPr lang="de-DE" dirty="0" err="1"/>
              <a:t>useState</a:t>
            </a:r>
            <a:r>
              <a:rPr lang="de-DE" dirty="0"/>
              <a:t>, </a:t>
            </a:r>
            <a:r>
              <a:rPr lang="de-DE" dirty="0" err="1"/>
              <a:t>useEffect</a:t>
            </a:r>
            <a:r>
              <a:rPr lang="de-DE" dirty="0"/>
              <a:t>, Browser APIs</a:t>
            </a:r>
          </a:p>
          <a:p>
            <a:pPr lvl="1"/>
            <a:r>
              <a:rPr lang="de-DE" dirty="0"/>
              <a:t>Können Server Umgebung und </a:t>
            </a:r>
            <a:r>
              <a:rPr lang="de-DE" dirty="0" err="1"/>
              <a:t>Resourcen</a:t>
            </a:r>
            <a:r>
              <a:rPr lang="de-DE" dirty="0"/>
              <a:t> nutzen</a:t>
            </a:r>
          </a:p>
          <a:p>
            <a:pPr lvl="2"/>
            <a:r>
              <a:rPr lang="de-DE" dirty="0"/>
              <a:t>Datenbanken</a:t>
            </a:r>
          </a:p>
          <a:p>
            <a:pPr lvl="2"/>
            <a:r>
              <a:rPr lang="de-DE" dirty="0"/>
              <a:t>Filesystem</a:t>
            </a:r>
          </a:p>
        </p:txBody>
      </p:sp>
    </p:spTree>
    <p:extLst>
      <p:ext uri="{BB962C8B-B14F-4D97-AF65-F5344CB8AC3E}">
        <p14:creationId xmlns:p14="http://schemas.microsoft.com/office/powerpoint/2010/main" val="2071493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Drei Arten von Komponenten</a:t>
            </a:r>
          </a:p>
          <a:p>
            <a:r>
              <a:rPr lang="de-DE" dirty="0" err="1">
                <a:solidFill>
                  <a:srgbClr val="36544F"/>
                </a:solidFill>
              </a:rPr>
              <a:t>Shared</a:t>
            </a:r>
            <a:r>
              <a:rPr lang="de-DE" dirty="0">
                <a:solidFill>
                  <a:srgbClr val="36544F"/>
                </a:solidFill>
              </a:rPr>
              <a:t> Komponenten (Neu!)</a:t>
            </a:r>
          </a:p>
          <a:p>
            <a:pPr lvl="1"/>
            <a:r>
              <a:rPr lang="de-DE" dirty="0"/>
              <a:t>werden auf dem Server und dem Client ausgeführt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es gelten also die Restriktionen von Server </a:t>
            </a:r>
            <a:r>
              <a:rPr lang="de-DE" b="0" u="sng" dirty="0">
                <a:solidFill>
                  <a:srgbClr val="36544F"/>
                </a:solidFill>
              </a:rPr>
              <a:t>und</a:t>
            </a:r>
            <a:r>
              <a:rPr lang="de-DE" b="0" dirty="0">
                <a:solidFill>
                  <a:srgbClr val="36544F"/>
                </a:solidFill>
              </a:rPr>
              <a:t> Client-Komponenten</a:t>
            </a:r>
          </a:p>
          <a:p>
            <a:pPr lvl="2"/>
            <a:r>
              <a:rPr lang="de-DE" dirty="0"/>
              <a:t>keine Zugriff auf Server Umgebung</a:t>
            </a:r>
          </a:p>
          <a:p>
            <a:pPr lvl="2"/>
            <a:r>
              <a:rPr lang="de-DE" dirty="0"/>
              <a:t>kein State, </a:t>
            </a:r>
            <a:r>
              <a:rPr lang="de-DE" dirty="0" err="1"/>
              <a:t>Effects</a:t>
            </a:r>
            <a:r>
              <a:rPr lang="de-DE" dirty="0"/>
              <a:t> etc.</a:t>
            </a:r>
          </a:p>
          <a:p>
            <a:pPr lvl="2"/>
            <a:endParaRPr lang="de-DE" dirty="0"/>
          </a:p>
          <a:p>
            <a:pPr lvl="1"/>
            <a:r>
              <a:rPr lang="de-DE" dirty="0"/>
              <a:t>viele bestehende Komponenten dürften in diese Kategorie fallen</a:t>
            </a:r>
          </a:p>
          <a:p>
            <a:pPr lvl="1"/>
            <a:endParaRPr lang="de-DE" dirty="0"/>
          </a:p>
          <a:p>
            <a:pPr lvl="1"/>
            <a:r>
              <a:rPr lang="de-DE" dirty="0"/>
              <a:t>der entsprechende Code wird erst auf den Client übertragen, wenn er wirklich benötigt wird</a:t>
            </a:r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8074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7745370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Weiterhin </a:t>
            </a:r>
            <a:r>
              <a:rPr lang="de-DE" u="sng" dirty="0"/>
              <a:t>ein</a:t>
            </a:r>
            <a:r>
              <a:rPr lang="de-DE" dirty="0"/>
              <a:t> Komponenten-Baum</a:t>
            </a:r>
          </a:p>
          <a:p>
            <a:r>
              <a:rPr lang="de-DE" b="0" dirty="0">
                <a:solidFill>
                  <a:srgbClr val="36544F"/>
                </a:solidFill>
              </a:rPr>
              <a:t>Ein Teil der Komponenten kommt jetzt vom Server...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rendert die Komponenten, bis er auf eine Client-Komponente trifft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Komponenten sind nicht 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</a:rPr>
              <a:t>auf dem Client!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83A7A6-D10E-074A-92F7-5A676D14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7482" y="1928318"/>
            <a:ext cx="3749197" cy="3145966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012E0DAD-ADE0-674B-A97F-62B2BD0FEC42}"/>
              </a:ext>
            </a:extLst>
          </p:cNvPr>
          <p:cNvSpPr/>
          <p:nvPr/>
        </p:nvSpPr>
        <p:spPr>
          <a:xfrm>
            <a:off x="2444851" y="4804851"/>
            <a:ext cx="728084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  <a:endParaRPr lang="de-DE" sz="1151" dirty="0"/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5478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79"/>
            <a:ext cx="3714750" cy="2300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if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ABDFD41-C008-214C-AF8E-D8C5C5F57227}"/>
              </a:ext>
            </a:extLst>
          </p:cNvPr>
          <p:cNvSpPr/>
          <p:nvPr/>
        </p:nvSpPr>
        <p:spPr>
          <a:xfrm>
            <a:off x="5432890" y="1589186"/>
            <a:ext cx="3714750" cy="6236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BlogApp</a:t>
            </a:r>
            <a:r>
              <a:rPr lang="de-DE" sz="1151" dirty="0">
                <a:solidFill>
                  <a:srgbClr val="36544F"/>
                </a:solidFill>
              </a:rPr>
              <a:t> würde Liste oder Einzel-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Darstellung rendern</a:t>
            </a:r>
          </a:p>
          <a:p>
            <a:endParaRPr lang="de-DE" sz="1151" dirty="0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2B9451E6-BB6B-AA4C-ADDD-432740643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600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9A44133-6867-0748-A535-2AC169AD5FFE}"/>
              </a:ext>
            </a:extLst>
          </p:cNvPr>
          <p:cNvSpPr/>
          <p:nvPr/>
        </p:nvSpPr>
        <p:spPr>
          <a:xfrm>
            <a:off x="5432890" y="1888344"/>
            <a:ext cx="3714750" cy="4465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(</a:t>
            </a:r>
            <a:r>
              <a:rPr lang="de-DE" sz="1151" dirty="0" err="1">
                <a:solidFill>
                  <a:srgbClr val="36544F"/>
                </a:solidFill>
              </a:rPr>
              <a:t>BlogAppServer</a:t>
            </a:r>
            <a:r>
              <a:rPr lang="de-DE" sz="1151" dirty="0">
                <a:solidFill>
                  <a:srgbClr val="36544F"/>
                </a:solidFill>
              </a:rPr>
              <a:t> würde es nicht geben)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9C41F3B-79AB-DB4E-8C46-CC49E71F7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56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184180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PostListPage</a:t>
            </a:r>
            <a:r>
              <a:rPr lang="de-DE" sz="1151" dirty="0">
                <a:solidFill>
                  <a:srgbClr val="36544F"/>
                </a:solidFill>
              </a:rPr>
              <a:t> würde Daten laden</a:t>
            </a:r>
          </a:p>
          <a:p>
            <a:r>
              <a:rPr lang="de-DE" sz="1151" dirty="0">
                <a:solidFill>
                  <a:srgbClr val="36544F"/>
                </a:solidFill>
              </a:rPr>
              <a:t>und </a:t>
            </a:r>
            <a:r>
              <a:rPr lang="de-DE" sz="1151" dirty="0" err="1">
                <a:solidFill>
                  <a:srgbClr val="36544F"/>
                </a:solidFill>
              </a:rPr>
              <a:t>Children</a:t>
            </a:r>
            <a:r>
              <a:rPr lang="de-DE" sz="1151" dirty="0">
                <a:solidFill>
                  <a:srgbClr val="36544F"/>
                </a:solidFill>
              </a:rPr>
              <a:t> rendern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loadPosts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posts.map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p =&gt;&lt;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={p} /&gt;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)}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0FC2EB0-0DFE-A544-AF76-9A3F1B0E7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22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51603" y="315650"/>
            <a:ext cx="6240812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8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597590" y="1978807"/>
            <a:ext cx="371475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2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  <a:endParaRPr lang="de-DE" sz="1151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1773" y="1978809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5026358" y="394079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04432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388899"/>
            <a:ext cx="3714750" cy="24702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PostPreview</a:t>
            </a:r>
            <a:r>
              <a:rPr lang="de-DE" sz="1151" dirty="0">
                <a:solidFill>
                  <a:srgbClr val="36544F"/>
                </a:solidFill>
              </a:rPr>
              <a:t> würde Post</a:t>
            </a:r>
          </a:p>
          <a:p>
            <a:r>
              <a:rPr lang="de-DE" sz="1151" dirty="0">
                <a:solidFill>
                  <a:srgbClr val="36544F"/>
                </a:solidFill>
              </a:rPr>
              <a:t>darstellen und Knopf rendern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post.title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/&gt;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&lt;/div&gt;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1B16AA6-831D-BC42-BF42-374344D11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800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  <a:p>
            <a:pPr lvl="2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227806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Pseudo Code !!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({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onClick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() =&gt;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post.id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}...&lt;/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button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21BDAC-5F3E-3046-A83D-D50C43C76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355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7569217-6013-704D-AD0C-042D238AD03C}"/>
              </a:ext>
            </a:extLst>
          </p:cNvPr>
          <p:cNvSpPr/>
          <p:nvPr/>
        </p:nvSpPr>
        <p:spPr>
          <a:xfrm>
            <a:off x="5432890" y="2768009"/>
            <a:ext cx="3714750" cy="8007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</a:rPr>
              <a:t>OpenPostButton</a:t>
            </a:r>
            <a:r>
              <a:rPr lang="de-DE" sz="1151" dirty="0">
                <a:solidFill>
                  <a:srgbClr val="36544F"/>
                </a:solidFill>
              </a:rPr>
              <a:t> würde neue Post-</a:t>
            </a:r>
            <a:r>
              <a:rPr lang="de-DE" sz="1151" dirty="0" err="1">
                <a:solidFill>
                  <a:srgbClr val="36544F"/>
                </a:solidFill>
              </a:rPr>
              <a:t>Id</a:t>
            </a:r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setzen,</a:t>
            </a:r>
          </a:p>
          <a:p>
            <a:endParaRPr lang="de-DE" sz="1151" dirty="0">
              <a:solidFill>
                <a:srgbClr val="36544F"/>
              </a:solidFill>
            </a:endParaRPr>
          </a:p>
          <a:p>
            <a:r>
              <a:rPr lang="de-DE" sz="1151" dirty="0">
                <a:solidFill>
                  <a:srgbClr val="36544F"/>
                </a:solidFill>
              </a:rPr>
              <a:t>App würde neu gerendert ✅</a:t>
            </a:r>
            <a:endParaRPr lang="de-DE" sz="1151" dirty="0"/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F6437921-B013-7E4E-958C-28F1ABD9D8C4}"/>
              </a:ext>
            </a:extLst>
          </p:cNvPr>
          <p:cNvCxnSpPr/>
          <p:nvPr/>
        </p:nvCxnSpPr>
        <p:spPr>
          <a:xfrm>
            <a:off x="4198844" y="2823882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EE9BC3B-9276-3F4E-8F9D-C72EBE462EF4}"/>
              </a:ext>
            </a:extLst>
          </p:cNvPr>
          <p:cNvCxnSpPr>
            <a:cxnSpLocks/>
          </p:cNvCxnSpPr>
          <p:nvPr/>
        </p:nvCxnSpPr>
        <p:spPr>
          <a:xfrm flipV="1">
            <a:off x="5432890" y="1788459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>
            <a:off x="3405470" y="1788459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A75F2548-8969-484B-AD15-ECEB5525F6CA}"/>
              </a:ext>
            </a:extLst>
          </p:cNvPr>
          <p:cNvSpPr/>
          <p:nvPr/>
        </p:nvSpPr>
        <p:spPr>
          <a:xfrm rot="16200000">
            <a:off x="4594540" y="2456335"/>
            <a:ext cx="193642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1E5EDC5E-5500-B94E-A837-1BAE72FA5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0275" y="1673599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271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079" y="1673599"/>
            <a:ext cx="4308382" cy="21373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DDCCE51-129B-8043-A066-84EEDE8C3A92}"/>
              </a:ext>
            </a:extLst>
          </p:cNvPr>
          <p:cNvCxnSpPr>
            <a:cxnSpLocks/>
          </p:cNvCxnSpPr>
          <p:nvPr/>
        </p:nvCxnSpPr>
        <p:spPr>
          <a:xfrm flipV="1">
            <a:off x="3149974" y="1796715"/>
            <a:ext cx="0" cy="247240"/>
          </a:xfrm>
          <a:prstGeom prst="line">
            <a:avLst/>
          </a:prstGeom>
          <a:ln w="476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A1AC458B-28A8-3344-8A3C-5D9C651BEED2}"/>
              </a:ext>
            </a:extLst>
          </p:cNvPr>
          <p:cNvSpPr/>
          <p:nvPr/>
        </p:nvSpPr>
        <p:spPr>
          <a:xfrm>
            <a:off x="3257244" y="1658215"/>
            <a:ext cx="938077" cy="26943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b="1" i="1" dirty="0">
                <a:solidFill>
                  <a:srgbClr val="B04432"/>
                </a:solidFill>
                <a:latin typeface="Source Sans Pro Semibold" panose="020B0503030403020204" pitchFamily="34" charset="0"/>
              </a:rPr>
              <a:t>Server-Call!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0A9788F-939C-8543-8843-728E4CF563F6}"/>
              </a:ext>
            </a:extLst>
          </p:cNvPr>
          <p:cNvSpPr/>
          <p:nvPr/>
        </p:nvSpPr>
        <p:spPr>
          <a:xfrm>
            <a:off x="5482731" y="1658215"/>
            <a:ext cx="2756956" cy="446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B04432"/>
                </a:solidFill>
                <a:latin typeface="Source Sans Pro" panose="020B0503030403020204" pitchFamily="34" charset="0"/>
              </a:rPr>
              <a:t>BlogApp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 will </a:t>
            </a:r>
            <a:r>
              <a:rPr lang="de-DE" sz="1151" b="1" dirty="0">
                <a:solidFill>
                  <a:srgbClr val="B04432"/>
                </a:solidFill>
                <a:latin typeface="Source Sans Pro" panose="020B0503030403020204" pitchFamily="34" charset="0"/>
              </a:rPr>
              <a:t>Server</a:t>
            </a:r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-Komponenten</a:t>
            </a:r>
          </a:p>
          <a:p>
            <a:r>
              <a:rPr lang="de-DE" sz="1151" dirty="0">
                <a:solidFill>
                  <a:srgbClr val="B04432"/>
                </a:solidFill>
                <a:latin typeface="Source Sans Pro" panose="020B0503030403020204" pitchFamily="34" charset="0"/>
              </a:rPr>
              <a:t>darstellen</a:t>
            </a:r>
          </a:p>
        </p:txBody>
      </p:sp>
    </p:spTree>
    <p:extLst>
      <p:ext uri="{BB962C8B-B14F-4D97-AF65-F5344CB8AC3E}">
        <p14:creationId xmlns:p14="http://schemas.microsoft.com/office/powerpoint/2010/main" val="10410341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F8F1825-A227-294E-90A2-8E0873B0B7FF}"/>
              </a:ext>
            </a:extLst>
          </p:cNvPr>
          <p:cNvSpPr/>
          <p:nvPr/>
        </p:nvSpPr>
        <p:spPr>
          <a:xfrm>
            <a:off x="1075245" y="2500268"/>
            <a:ext cx="6283658" cy="143116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löst Server Request aus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[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 = // aus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("https://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=" +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postId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72599648-2E05-7247-BAE3-8A0268DA7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7504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570A6F9D-CC40-284C-85E1-6E13EF1B12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2935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73802982-F27C-7E44-8D15-346F16C6976B}"/>
              </a:ext>
            </a:extLst>
          </p:cNvPr>
          <p:cNvSpPr/>
          <p:nvPr/>
        </p:nvSpPr>
        <p:spPr>
          <a:xfrm>
            <a:off x="2275915" y="2535865"/>
            <a:ext cx="3044078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PostListPage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PostPreview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gerendert, UI 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only</a:t>
            </a:r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900" dirty="0">
              <a:solidFill>
                <a:srgbClr val="1778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OpenPostButton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Code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F55D1DC8-3383-5C40-ACD3-B7E3B6DBD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8223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704E970-C0B3-D340-A245-DFFF408A9FD4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AB7F17BC-9F98-FA4F-B7E7-5251AF557594}"/>
              </a:ext>
            </a:extLst>
          </p:cNvPr>
          <p:cNvSpPr/>
          <p:nvPr/>
        </p:nvSpPr>
        <p:spPr>
          <a:xfrm>
            <a:off x="1075245" y="2500268"/>
            <a:ext cx="6283658" cy="184665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BlogApp</a:t>
            </a:r>
            <a:endParaRPr lang="de-DE" sz="1200" dirty="0">
              <a:solidFill>
                <a:srgbClr val="36544F"/>
              </a:solidFill>
              <a:latin typeface="Source Sans Pro" panose="020B0503030403020204" pitchFamily="34" charset="0"/>
              <a:ea typeface="Source Code Pro" panose="020B0509030403020204" pitchFamily="49" charset="0"/>
            </a:endParaRPr>
          </a:p>
          <a:p>
            <a:pPr marL="128588" indent="-128588">
              <a:buFontTx/>
              <a:buChar char="-"/>
            </a:pPr>
            <a:r>
              <a:rPr lang="de-DE" sz="1200" dirty="0">
                <a:solidFill>
                  <a:srgbClr val="36544F"/>
                </a:solidFill>
                <a:latin typeface="Source Sans Pro" panose="020B0503030403020204" pitchFamily="34" charset="0"/>
                <a:ea typeface="Source Code Pro" panose="020B0509030403020204" pitchFamily="49" charset="0"/>
              </a:rPr>
              <a:t>rendert Komponente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readFromFetch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("...");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9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response.readRoot</a:t>
            </a:r>
            <a:r>
              <a:rPr lang="de-DE" sz="9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</a:t>
            </a:r>
            <a:r>
              <a:rPr lang="de-DE" sz="9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endParaRPr lang="de-DE" sz="9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17B737A8-A2EB-F446-AD08-3C663246C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3" y="1897168"/>
            <a:ext cx="1150864" cy="173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094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61CAB41-3FDB-0E45-B9FD-0206892D88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2" t="5634" r="3043" b="4906"/>
          <a:stretch/>
        </p:blipFill>
        <p:spPr>
          <a:xfrm>
            <a:off x="5345206" y="2648466"/>
            <a:ext cx="2941544" cy="191207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8"/>
            <a:ext cx="1156448" cy="735232"/>
            <a:chOff x="7745505" y="2164785"/>
            <a:chExt cx="1541930" cy="980309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107826" y="1989026"/>
            <a:ext cx="4343400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=null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D2B5C51-06CC-7540-B42C-C008EE21C86F}"/>
              </a:ext>
            </a:extLst>
          </p:cNvPr>
          <p:cNvCxnSpPr>
            <a:cxnSpLocks/>
          </p:cNvCxnSpPr>
          <p:nvPr/>
        </p:nvCxnSpPr>
        <p:spPr>
          <a:xfrm>
            <a:off x="7111252" y="2254230"/>
            <a:ext cx="0" cy="437926"/>
          </a:xfrm>
          <a:prstGeom prst="line">
            <a:avLst/>
          </a:prstGeom>
          <a:ln w="34925">
            <a:solidFill>
              <a:srgbClr val="9E60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4F9F708E-380C-7E44-8737-D7BECCF4A59E}"/>
              </a:ext>
            </a:extLst>
          </p:cNvPr>
          <p:cNvSpPr/>
          <p:nvPr/>
        </p:nvSpPr>
        <p:spPr>
          <a:xfrm>
            <a:off x="5140138" y="2278223"/>
            <a:ext cx="371475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React.createElement</a:t>
            </a:r>
            <a:endParaRPr lang="de-DE" sz="9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BlogAppServer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9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props</a:t>
            </a:r>
            <a:r>
              <a:rPr lang="de-DE" sz="9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86E5A970-BE9D-BB4D-A071-2FE53B5B7A01}"/>
              </a:ext>
            </a:extLst>
          </p:cNvPr>
          <p:cNvCxnSpPr>
            <a:cxnSpLocks/>
          </p:cNvCxnSpPr>
          <p:nvPr/>
        </p:nvCxnSpPr>
        <p:spPr>
          <a:xfrm flipH="1" flipV="1">
            <a:off x="2107828" y="2077468"/>
            <a:ext cx="3186953" cy="1156553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Grafik 19">
            <a:extLst>
              <a:ext uri="{FF2B5EF4-FFF2-40B4-BE49-F238E27FC236}">
                <a16:creationId xmlns:a16="http://schemas.microsoft.com/office/drawing/2014/main" id="{F9976A27-240A-1845-9F78-79B9322F9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9427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4400552" y="1989026"/>
            <a:ext cx="2050676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B2B53B6-0700-7B46-AE0E-574C2759CCF5}"/>
              </a:ext>
            </a:extLst>
          </p:cNvPr>
          <p:cNvCxnSpPr>
            <a:cxnSpLocks/>
          </p:cNvCxnSpPr>
          <p:nvPr/>
        </p:nvCxnSpPr>
        <p:spPr>
          <a:xfrm>
            <a:off x="3056686" y="3049754"/>
            <a:ext cx="1234046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B24EDD2-1CFA-9B47-9AD2-03F71655EF5B}"/>
              </a:ext>
            </a:extLst>
          </p:cNvPr>
          <p:cNvCxnSpPr>
            <a:cxnSpLocks/>
          </p:cNvCxnSpPr>
          <p:nvPr/>
        </p:nvCxnSpPr>
        <p:spPr>
          <a:xfrm flipV="1">
            <a:off x="4290731" y="2014331"/>
            <a:ext cx="0" cy="1035423"/>
          </a:xfrm>
          <a:prstGeom prst="line">
            <a:avLst/>
          </a:prstGeom>
          <a:ln w="34925">
            <a:solidFill>
              <a:srgbClr val="B0443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9A4598A0-4C38-824F-981C-C08E86105BB1}"/>
              </a:ext>
            </a:extLst>
          </p:cNvPr>
          <p:cNvCxnSpPr>
            <a:cxnSpLocks/>
          </p:cNvCxnSpPr>
          <p:nvPr/>
        </p:nvCxnSpPr>
        <p:spPr>
          <a:xfrm>
            <a:off x="2263311" y="2014331"/>
            <a:ext cx="2027422" cy="0"/>
          </a:xfrm>
          <a:prstGeom prst="line">
            <a:avLst/>
          </a:prstGeom>
          <a:ln w="34925">
            <a:solidFill>
              <a:srgbClr val="B04432"/>
            </a:solidFill>
            <a:prstDash val="solid"/>
            <a:head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hteck 20">
            <a:extLst>
              <a:ext uri="{FF2B5EF4-FFF2-40B4-BE49-F238E27FC236}">
                <a16:creationId xmlns:a16="http://schemas.microsoft.com/office/drawing/2014/main" id="{B3B9E7CA-C81B-6C4A-95E7-D855C5BE4B3D}"/>
              </a:ext>
            </a:extLst>
          </p:cNvPr>
          <p:cNvSpPr/>
          <p:nvPr/>
        </p:nvSpPr>
        <p:spPr>
          <a:xfrm>
            <a:off x="3629868" y="2467877"/>
            <a:ext cx="2005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2"/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über </a:t>
            </a:r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endParaRPr lang="de-DE" sz="900" dirty="0">
              <a:solidFill>
                <a:srgbClr val="B0443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lvl="2"/>
            <a:r>
              <a:rPr lang="de-DE" sz="900" dirty="0" err="1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setPostId</a:t>
            </a:r>
            <a:r>
              <a:rPr lang="de-DE" sz="900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</a:t>
            </a:r>
            <a:endParaRPr lang="de-DE" sz="900" dirty="0">
              <a:solidFill>
                <a:srgbClr val="B04432"/>
              </a:solidFill>
            </a:endParaRP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BC52592D-501B-1F4F-93BF-D32031074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14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698A1D33-B838-914C-9636-7DDD1797E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131" y="2194217"/>
            <a:ext cx="5419725" cy="165735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"-experimental-"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>
            <a:off x="6459769" y="1937979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6801682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endParaRPr lang="de-DE" sz="115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4639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E97E48FA-99A2-3144-9977-9A00F45EC7C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009650" y="769545"/>
            <a:ext cx="7059105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Wenn das eine normale Client-App wäre... </a:t>
            </a:r>
            <a:r>
              <a:rPr lang="de-DE" dirty="0">
                <a:solidFill>
                  <a:srgbClr val="B04432"/>
                </a:solidFill>
              </a:rPr>
              <a:t>...ist es aber nicht!</a:t>
            </a:r>
          </a:p>
          <a:p>
            <a:pPr marL="0" indent="0">
              <a:buNone/>
            </a:pPr>
            <a:r>
              <a:rPr lang="de-DE" dirty="0">
                <a:solidFill>
                  <a:srgbClr val="36544F"/>
                </a:solidFill>
              </a:rPr>
              <a:t>Kommunikation zurück nach oben</a:t>
            </a:r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78E2271C-E313-2742-8DFA-1F82365F9E2E}"/>
              </a:ext>
            </a:extLst>
          </p:cNvPr>
          <p:cNvGrpSpPr/>
          <p:nvPr/>
        </p:nvGrpSpPr>
        <p:grpSpPr>
          <a:xfrm>
            <a:off x="6556561" y="1428607"/>
            <a:ext cx="1156448" cy="1163662"/>
            <a:chOff x="7745505" y="2164785"/>
            <a:chExt cx="1541930" cy="1551550"/>
          </a:xfrm>
        </p:grpSpPr>
        <p:sp>
          <p:nvSpPr>
            <p:cNvPr id="3" name="Zylinder 2">
              <a:extLst>
                <a:ext uri="{FF2B5EF4-FFF2-40B4-BE49-F238E27FC236}">
                  <a16:creationId xmlns:a16="http://schemas.microsoft.com/office/drawing/2014/main" id="{FC6FEDCC-4A05-A34C-B4B9-D820894A6C5E}"/>
                </a:ext>
              </a:extLst>
            </p:cNvPr>
            <p:cNvSpPr/>
            <p:nvPr/>
          </p:nvSpPr>
          <p:spPr>
            <a:xfrm>
              <a:off x="7844117" y="2652035"/>
              <a:ext cx="1443318" cy="493059"/>
            </a:xfrm>
            <a:prstGeom prst="can">
              <a:avLst/>
            </a:prstGeom>
            <a:solidFill>
              <a:srgbClr val="9E60B8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1151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54FD51DC-892C-8743-989B-245CEE2B0689}"/>
                </a:ext>
              </a:extLst>
            </p:cNvPr>
            <p:cNvSpPr/>
            <p:nvPr/>
          </p:nvSpPr>
          <p:spPr>
            <a:xfrm>
              <a:off x="7745505" y="2164785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Server</a:t>
              </a:r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5B15D8F5-8264-7847-8001-59ED3312620C}"/>
                </a:ext>
              </a:extLst>
            </p:cNvPr>
            <p:cNvSpPr/>
            <p:nvPr/>
          </p:nvSpPr>
          <p:spPr>
            <a:xfrm>
              <a:off x="7781364" y="3357091"/>
              <a:ext cx="1443318" cy="3592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151" dirty="0">
                  <a:solidFill>
                    <a:srgbClr val="9E60B8"/>
                  </a:solidFill>
                  <a:latin typeface="Source Sans Pro" panose="020B0503030403020204" pitchFamily="34" charset="0"/>
                </a:rPr>
                <a:t>...</a:t>
              </a:r>
            </a:p>
          </p:txBody>
        </p:sp>
      </p:grp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0F49C2-4003-1640-9550-B9B8CF3E47E8}"/>
              </a:ext>
            </a:extLst>
          </p:cNvPr>
          <p:cNvCxnSpPr>
            <a:cxnSpLocks/>
          </p:cNvCxnSpPr>
          <p:nvPr/>
        </p:nvCxnSpPr>
        <p:spPr>
          <a:xfrm>
            <a:off x="2094381" y="1989026"/>
            <a:ext cx="4356847" cy="0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6574240C-00A4-F94B-8630-8F67293033B2}"/>
              </a:ext>
            </a:extLst>
          </p:cNvPr>
          <p:cNvSpPr/>
          <p:nvPr/>
        </p:nvSpPr>
        <p:spPr>
          <a:xfrm>
            <a:off x="4111438" y="1756095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react.server?postId</a:t>
            </a:r>
            <a:r>
              <a:rPr lang="de-DE" sz="900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</a:t>
            </a:r>
            <a:r>
              <a:rPr lang="de-DE" sz="900" b="1" dirty="0">
                <a:solidFill>
                  <a:srgbClr val="B0443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1</a:t>
            </a:r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A9E30DD4-F470-3245-8D1F-7F9063841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962" y="1897168"/>
            <a:ext cx="3172229" cy="2137317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3D850EF-EDC0-D342-8612-43E94502FC66}"/>
              </a:ext>
            </a:extLst>
          </p:cNvPr>
          <p:cNvSpPr/>
          <p:nvPr/>
        </p:nvSpPr>
        <p:spPr>
          <a:xfrm>
            <a:off x="2820396" y="4131581"/>
            <a:ext cx="4760260" cy="800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Programmfluss "fast" wie in normalen React-Anwendung,</a:t>
            </a:r>
          </a:p>
          <a:p>
            <a:r>
              <a:rPr lang="de-DE" sz="1151" i="1" dirty="0">
                <a:solidFill>
                  <a:srgbClr val="36544F"/>
                </a:solidFill>
                <a:latin typeface="Source Sans Pro" panose="020B0503030403020204" pitchFamily="34" charset="0"/>
              </a:rPr>
              <a:t>"nur" mit Server-Aufruf dazwischen 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😇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Uni-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directional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</a:t>
            </a:r>
            <a:r>
              <a:rPr lang="de-DE" sz="1151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flow</a:t>
            </a:r>
            <a:endParaRPr lang="de-DE" sz="1151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State bleibt nach Server </a:t>
            </a:r>
            <a:r>
              <a:rPr lang="de-DE" sz="1151" b="1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Rounttrip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 erhalten  (</a:t>
            </a:r>
            <a:r>
              <a:rPr lang="de-DE" sz="1151" b="1" dirty="0">
                <a:solidFill>
                  <a:srgbClr val="36544F"/>
                </a:solidFill>
              </a:rPr>
              <a:t>🕵️‍♂️ Demo</a:t>
            </a:r>
            <a:r>
              <a:rPr lang="de-DE" sz="1151" b="1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endParaRPr lang="de-DE" sz="1151" b="1" dirty="0">
              <a:latin typeface="Source Sans Pro" panose="020B0503030403020204" pitchFamily="34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B8830DD-CE67-B941-9557-066D46402A6D}"/>
              </a:ext>
            </a:extLst>
          </p:cNvPr>
          <p:cNvCxnSpPr>
            <a:cxnSpLocks/>
          </p:cNvCxnSpPr>
          <p:nvPr/>
        </p:nvCxnSpPr>
        <p:spPr>
          <a:xfrm flipH="1" flipV="1">
            <a:off x="2094381" y="2091018"/>
            <a:ext cx="4760260" cy="766482"/>
          </a:xfrm>
          <a:prstGeom prst="line">
            <a:avLst/>
          </a:prstGeom>
          <a:ln w="34925">
            <a:solidFill>
              <a:srgbClr val="1778B8"/>
            </a:solidFill>
            <a:prstDash val="soli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51141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Konsequenzen</a:t>
            </a:r>
          </a:p>
          <a:p>
            <a:r>
              <a:rPr lang="de-DE" b="0" dirty="0" err="1">
                <a:solidFill>
                  <a:srgbClr val="36544F"/>
                </a:solidFill>
              </a:rPr>
              <a:t>PostList</a:t>
            </a:r>
            <a:r>
              <a:rPr lang="de-DE" b="0" dirty="0">
                <a:solidFill>
                  <a:srgbClr val="36544F"/>
                </a:solidFill>
              </a:rPr>
              <a:t> ist nicht als Komponente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Die Posts sind folglich ebenso nicht auf dem Client vorhanden</a:t>
            </a:r>
          </a:p>
          <a:p>
            <a:r>
              <a:rPr lang="de-DE" b="0" dirty="0">
                <a:solidFill>
                  <a:srgbClr val="36544F"/>
                </a:solidFill>
              </a:rPr>
              <a:t>Nach dem Hinzufügen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-Komponente) haben wir keinen State zum Verändern 😢</a:t>
            </a:r>
          </a:p>
          <a:p>
            <a:r>
              <a:rPr lang="de-DE" b="0" dirty="0">
                <a:solidFill>
                  <a:srgbClr val="36544F"/>
                </a:solidFill>
              </a:rPr>
              <a:t>Wir brauchen neue UI vom Server</a:t>
            </a:r>
          </a:p>
        </p:txBody>
      </p:sp>
    </p:spTree>
    <p:extLst>
      <p:ext uri="{BB962C8B-B14F-4D97-AF65-F5344CB8AC3E}">
        <p14:creationId xmlns:p14="http://schemas.microsoft.com/office/powerpoint/2010/main" val="18586463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57344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2DF4DF-AC2C-4943-981E-6E7558114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657FCED-E3D7-D048-ADDA-C83B4F8B7DD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lnSpc>
                <a:spcPct val="130000"/>
              </a:lnSpc>
              <a:buNone/>
            </a:pPr>
            <a:r>
              <a:rPr lang="de-DE" dirty="0" err="1"/>
              <a:t>Suspense</a:t>
            </a:r>
            <a:r>
              <a:rPr lang="de-DE" dirty="0"/>
              <a:t>: </a:t>
            </a:r>
            <a:r>
              <a:rPr lang="de-DE" b="0" dirty="0">
                <a:solidFill>
                  <a:srgbClr val="36544F"/>
                </a:solidFill>
              </a:rPr>
              <a:t>React kann das Rendern von Komponenten unterbrechen, während (asynchron) Daten geladen werden </a:t>
            </a:r>
          </a:p>
          <a:p>
            <a:pPr>
              <a:lnSpc>
                <a:spcPct val="130000"/>
              </a:lnSpc>
            </a:pPr>
            <a:r>
              <a:rPr lang="de-DE" b="0" dirty="0">
                <a:solidFill>
                  <a:srgbClr val="36544F"/>
                </a:solidFill>
              </a:rPr>
              <a:t>Funktioniert aktuell für </a:t>
            </a:r>
            <a:r>
              <a:rPr lang="de-DE" dirty="0">
                <a:solidFill>
                  <a:srgbClr val="9E60B8"/>
                </a:solidFill>
              </a:rPr>
              <a:t>Code Splitting </a:t>
            </a:r>
            <a:r>
              <a:rPr lang="de-DE" b="0" dirty="0">
                <a:solidFill>
                  <a:srgbClr val="36544F"/>
                </a:solidFill>
              </a:rPr>
              <a:t>(Client)</a:t>
            </a:r>
          </a:p>
          <a:p>
            <a:pPr lvl="1">
              <a:lnSpc>
                <a:spcPct val="130000"/>
              </a:lnSpc>
            </a:pPr>
            <a:r>
              <a:rPr lang="de-DE" dirty="0"/>
              <a:t>Code Splitting in Server-</a:t>
            </a:r>
            <a:r>
              <a:rPr lang="de-DE" dirty="0" err="1"/>
              <a:t>Componenten</a:t>
            </a:r>
            <a:r>
              <a:rPr lang="de-DE" dirty="0"/>
              <a:t> eingebaut</a:t>
            </a: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r>
              <a:rPr lang="de-DE" dirty="0">
                <a:solidFill>
                  <a:srgbClr val="B04432"/>
                </a:solidFill>
              </a:rPr>
              <a:t>Künftig</a:t>
            </a:r>
            <a:r>
              <a:rPr lang="de-DE" b="0" dirty="0">
                <a:solidFill>
                  <a:srgbClr val="36544F"/>
                </a:solidFill>
              </a:rPr>
              <a:t> auch zum </a:t>
            </a:r>
            <a:r>
              <a:rPr lang="de-DE" dirty="0">
                <a:solidFill>
                  <a:srgbClr val="9E60B8"/>
                </a:solidFill>
              </a:rPr>
              <a:t>Laden von beliebigen Daten </a:t>
            </a:r>
            <a:r>
              <a:rPr lang="de-DE" b="0" dirty="0">
                <a:solidFill>
                  <a:srgbClr val="36544F"/>
                </a:solidFill>
              </a:rPr>
              <a:t>(Client und Server)</a:t>
            </a:r>
          </a:p>
          <a:p>
            <a:pPr>
              <a:lnSpc>
                <a:spcPct val="130000"/>
              </a:lnSpc>
            </a:pPr>
            <a:endParaRPr lang="de-DE" b="0" dirty="0">
              <a:solidFill>
                <a:srgbClr val="36544F"/>
              </a:solidFill>
            </a:endParaRPr>
          </a:p>
          <a:p>
            <a:pPr>
              <a:lnSpc>
                <a:spcPct val="130000"/>
              </a:lnSpc>
            </a:pP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577424E-E6EA-2A49-90AF-8C8288B0801F}"/>
              </a:ext>
            </a:extLst>
          </p:cNvPr>
          <p:cNvSpPr/>
          <p:nvPr/>
        </p:nvSpPr>
        <p:spPr>
          <a:xfrm>
            <a:off x="3319838" y="3782063"/>
            <a:ext cx="2523448" cy="446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51" dirty="0">
                <a:solidFill>
                  <a:srgbClr val="36544F"/>
                </a:solidFill>
              </a:rPr>
              <a:t>🕵️‍♂️ Demo</a:t>
            </a:r>
          </a:p>
          <a:p>
            <a:r>
              <a:rPr lang="de-DE" sz="1151" dirty="0" err="1">
                <a:solidFill>
                  <a:srgbClr val="36544F"/>
                </a:solidFill>
              </a:rPr>
              <a:t>App.server.js</a:t>
            </a:r>
            <a:r>
              <a:rPr lang="de-DE" sz="1151" dirty="0">
                <a:solidFill>
                  <a:srgbClr val="36544F"/>
                </a:solidFill>
              </a:rPr>
              <a:t> und </a:t>
            </a:r>
            <a:r>
              <a:rPr lang="de-DE" sz="1151" dirty="0" err="1">
                <a:solidFill>
                  <a:srgbClr val="36544F"/>
                </a:solidFill>
              </a:rPr>
              <a:t>PostListPage.server.js</a:t>
            </a:r>
            <a:endParaRPr lang="de-DE" sz="1151" dirty="0"/>
          </a:p>
        </p:txBody>
      </p:sp>
    </p:spTree>
    <p:extLst>
      <p:ext uri="{BB962C8B-B14F-4D97-AF65-F5344CB8AC3E}">
        <p14:creationId xmlns:p14="http://schemas.microsoft.com/office/powerpoint/2010/main" val="17553099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BFE34D6-89BB-DE43-BB62-A1EC174E9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Suspense</a:t>
            </a:r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F951768-3954-0649-8867-67336419DAA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B8E20"/>
                </a:solidFill>
              </a:rPr>
              <a:t>Hintergrund: </a:t>
            </a:r>
            <a:r>
              <a:rPr lang="de-DE" dirty="0" err="1">
                <a:solidFill>
                  <a:srgbClr val="FB8E20"/>
                </a:solidFill>
              </a:rPr>
              <a:t>Suspense</a:t>
            </a:r>
            <a:r>
              <a:rPr lang="de-DE" dirty="0">
                <a:solidFill>
                  <a:srgbClr val="FB8E20"/>
                </a:solidFill>
              </a:rPr>
              <a:t> </a:t>
            </a:r>
            <a:r>
              <a:rPr lang="de-DE" dirty="0" err="1">
                <a:solidFill>
                  <a:srgbClr val="FB8E20"/>
                </a:solidFill>
              </a:rPr>
              <a:t>for</a:t>
            </a:r>
            <a:r>
              <a:rPr lang="de-DE" dirty="0">
                <a:solidFill>
                  <a:srgbClr val="FB8E20"/>
                </a:solidFill>
              </a:rPr>
              <a:t> Data </a:t>
            </a:r>
            <a:r>
              <a:rPr lang="de-DE" dirty="0" err="1">
                <a:solidFill>
                  <a:srgbClr val="FB8E20"/>
                </a:solidFill>
              </a:rPr>
              <a:t>Fetching</a:t>
            </a:r>
            <a:endParaRPr lang="de-DE" dirty="0">
              <a:solidFill>
                <a:srgbClr val="FB8E20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Eine Komponente kann auf "etwas" warten</a:t>
            </a:r>
          </a:p>
          <a:p>
            <a:r>
              <a:rPr lang="de-DE" b="0" dirty="0">
                <a:solidFill>
                  <a:srgbClr val="36544F"/>
                </a:solidFill>
              </a:rPr>
              <a:t>React weiß, dass die Komponente auf etwas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gewartet wird, wird eine Fallback-Komponente gerendert</a:t>
            </a:r>
          </a:p>
          <a:p>
            <a:r>
              <a:rPr lang="de-DE" b="0" dirty="0">
                <a:solidFill>
                  <a:srgbClr val="36544F"/>
                </a:solidFill>
              </a:rPr>
              <a:t>Die Fallback-Komponente wird oberhalb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festgelegt</a:t>
            </a:r>
          </a:p>
          <a:p>
            <a:pPr lvl="1"/>
            <a:r>
              <a:rPr lang="de-DE" dirty="0"/>
              <a:t>Wie ein </a:t>
            </a:r>
            <a:r>
              <a:rPr lang="de-DE" dirty="0" err="1"/>
              <a:t>try</a:t>
            </a:r>
            <a:r>
              <a:rPr lang="de-DE" dirty="0"/>
              <a:t>-catch-Handler für ausstehende Daten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342900" lvl="1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dirty="0"/>
          </a:p>
          <a:p>
            <a:pPr lvl="2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7593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db.readPosts</a:t>
            </a:r>
            <a:r>
              <a:rPr lang="de-DE" sz="1151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7B49D5D-28C3-8E41-8231-F0195C661A48}"/>
              </a:ext>
            </a:extLst>
          </p:cNvPr>
          <p:cNvSpPr txBox="1"/>
          <p:nvPr/>
        </p:nvSpPr>
        <p:spPr>
          <a:xfrm>
            <a:off x="5125897" y="1452265"/>
            <a:ext cx="27760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for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 Data </a:t>
            </a:r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Loading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"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Zugriff auf DB etc. aus Komponente möglich 😱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Aufruf blockiert bis Daten da sind</a:t>
            </a:r>
          </a:p>
          <a:p>
            <a:endParaRPr lang="de-DE" sz="1151" b="1" dirty="0">
              <a:solidFill>
                <a:srgbClr val="9E60B8"/>
              </a:solidFill>
              <a:latin typeface="Source Sans Pro Semibold" panose="020B0503030403020204" pitchFamily="34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9F798A2-F071-104F-BE4C-4A3563084A34}"/>
              </a:ext>
            </a:extLst>
          </p:cNvPr>
          <p:cNvCxnSpPr>
            <a:cxnSpLocks/>
          </p:cNvCxnSpPr>
          <p:nvPr/>
        </p:nvCxnSpPr>
        <p:spPr>
          <a:xfrm flipH="1">
            <a:off x="4392930" y="2136229"/>
            <a:ext cx="681596" cy="169669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74013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Beispiel: Daten laden auf dem Server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6E3D144-040F-E546-B664-CBFA6EBBF176}"/>
              </a:ext>
            </a:extLst>
          </p:cNvPr>
          <p:cNvSpPr/>
          <p:nvPr/>
        </p:nvSpPr>
        <p:spPr>
          <a:xfrm>
            <a:off x="1116330" y="1542514"/>
            <a:ext cx="6553200" cy="2748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from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"./blog-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db.readPosts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...; //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render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Posts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function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PostListPage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&lt;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fallback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={&lt;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LoadingIndicator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/&gt;}&gt;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&lt;</a:t>
            </a:r>
            <a:r>
              <a:rPr lang="de-DE" sz="115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PostList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/&gt;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&lt;/</a:t>
            </a:r>
            <a:r>
              <a:rPr lang="de-DE" sz="115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Suspense</a:t>
            </a:r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&gt;;</a:t>
            </a:r>
          </a:p>
          <a:p>
            <a:r>
              <a:rPr lang="de-DE" sz="1151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22446B9-1BCB-2644-91EF-FBB4A2C6A914}"/>
              </a:ext>
            </a:extLst>
          </p:cNvPr>
          <p:cNvSpPr txBox="1"/>
          <p:nvPr/>
        </p:nvSpPr>
        <p:spPr>
          <a:xfrm>
            <a:off x="4316965" y="3748010"/>
            <a:ext cx="3459245" cy="1154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b="1" dirty="0" err="1">
                <a:solidFill>
                  <a:srgbClr val="9E60B8"/>
                </a:solidFill>
                <a:latin typeface="Source Sans Pro Semibold" panose="020B0503030403020204" pitchFamily="34" charset="0"/>
              </a:rPr>
              <a:t>Suspense</a:t>
            </a:r>
            <a:r>
              <a:rPr lang="de-DE" sz="1151" b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-Komponente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"Sollbruchstelle", wenn unterhalb in der Anwendung auf "etwas" gewartet wird, wird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fallback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 angezeigt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Eine Art </a:t>
            </a:r>
            <a:r>
              <a:rPr lang="de-DE" sz="1151" dirty="0" err="1">
                <a:solidFill>
                  <a:srgbClr val="9E60B8"/>
                </a:solidFill>
                <a:latin typeface="Source Sans Pro" panose="020B0503030403020204" pitchFamily="34" charset="0"/>
              </a:rPr>
              <a:t>try</a:t>
            </a: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-cache für ausstehende Daten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de-DE" sz="1151" dirty="0">
                <a:solidFill>
                  <a:srgbClr val="9E60B8"/>
                </a:solidFill>
                <a:latin typeface="Source Sans Pro" panose="020B0503030403020204" pitchFamily="34" charset="0"/>
              </a:rPr>
              <a:t>Wird es wohl so auch auf dem Client geben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DB82F1D-1A94-2B44-B4AB-08404E7FBB08}"/>
              </a:ext>
            </a:extLst>
          </p:cNvPr>
          <p:cNvCxnSpPr>
            <a:cxnSpLocks/>
          </p:cNvCxnSpPr>
          <p:nvPr/>
        </p:nvCxnSpPr>
        <p:spPr>
          <a:xfrm flipH="1" flipV="1">
            <a:off x="2914650" y="3641103"/>
            <a:ext cx="1402316" cy="222708"/>
          </a:xfrm>
          <a:prstGeom prst="line">
            <a:avLst/>
          </a:prstGeom>
          <a:ln w="12700">
            <a:solidFill>
              <a:srgbClr val="9E60B8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5734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Zugriff auf </a:t>
            </a:r>
            <a:r>
              <a:rPr lang="de-DE" dirty="0" err="1"/>
              <a:t>Resourcen</a:t>
            </a:r>
            <a:r>
              <a:rPr lang="de-DE" dirty="0"/>
              <a:t> im Server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Wrapper, die bekannte APIs (z.B. </a:t>
            </a:r>
            <a:r>
              <a:rPr lang="de-DE" b="0" dirty="0" err="1">
                <a:solidFill>
                  <a:srgbClr val="36544F"/>
                </a:solidFill>
              </a:rPr>
              <a:t>Postgres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NodeJS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fs</a:t>
            </a:r>
            <a:r>
              <a:rPr lang="de-DE" b="0" dirty="0">
                <a:solidFill>
                  <a:srgbClr val="36544F"/>
                </a:solidFill>
              </a:rPr>
              <a:t>) für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zur Verfügung stellen</a:t>
            </a:r>
          </a:p>
          <a:p>
            <a:r>
              <a:rPr lang="de-DE" b="0" dirty="0">
                <a:solidFill>
                  <a:srgbClr val="36544F"/>
                </a:solidFill>
              </a:rPr>
              <a:t>Über diese Wrapper weiß React, dass eine Komponente noch auf Daten wartet</a:t>
            </a:r>
          </a:p>
          <a:p>
            <a:r>
              <a:rPr lang="de-DE" b="0" dirty="0">
                <a:solidFill>
                  <a:srgbClr val="36544F"/>
                </a:solidFill>
              </a:rPr>
              <a:t>Solange kann dann die Fallback-Komponente dargestellt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Client-seitige </a:t>
            </a:r>
            <a:r>
              <a:rPr lang="de-DE" b="0" dirty="0" err="1">
                <a:solidFill>
                  <a:srgbClr val="36544F"/>
                </a:solidFill>
              </a:rPr>
              <a:t>Resourcen</a:t>
            </a:r>
            <a:r>
              <a:rPr lang="de-DE" b="0" dirty="0">
                <a:solidFill>
                  <a:srgbClr val="36544F"/>
                </a:solidFill>
              </a:rPr>
              <a:t> gilt das analog (Wrapper um </a:t>
            </a:r>
            <a:r>
              <a:rPr lang="de-DE" b="0" dirty="0" err="1">
                <a:solidFill>
                  <a:srgbClr val="36544F"/>
                </a:solidFill>
              </a:rPr>
              <a:t>fetch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Die Wrapper APIs können später wohl von der Community implementiert und zur Verfügung gestellt werden</a:t>
            </a:r>
          </a:p>
        </p:txBody>
      </p:sp>
    </p:spTree>
    <p:extLst>
      <p:ext uri="{BB962C8B-B14F-4D97-AF65-F5344CB8AC3E}">
        <p14:creationId xmlns:p14="http://schemas.microsoft.com/office/powerpoint/2010/main" val="15155044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7473" y="1394506"/>
            <a:ext cx="3809056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4046856" y="1152133"/>
            <a:ext cx="105028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Fazit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1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"14 </a:t>
            </a:r>
            <a:r>
              <a:rPr lang="de-DE" dirty="0" err="1"/>
              <a:t>matches</a:t>
            </a:r>
            <a:r>
              <a:rPr lang="de-DE" dirty="0"/>
              <a:t> in 6 </a:t>
            </a:r>
            <a:r>
              <a:rPr lang="de-DE" dirty="0" err="1"/>
              <a:t>files</a:t>
            </a:r>
            <a:r>
              <a:rPr lang="de-DE" dirty="0"/>
              <a:t>"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F949A73-276E-5047-9B15-D7546FA68FDC}"/>
              </a:ext>
            </a:extLst>
          </p:cNvPr>
          <p:cNvSpPr/>
          <p:nvPr/>
        </p:nvSpPr>
        <p:spPr>
          <a:xfrm>
            <a:off x="857251" y="303841"/>
            <a:ext cx="7429499" cy="9579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</a:t>
            </a:r>
            <a:r>
              <a:rPr lang="de-DE" sz="495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unstable</a:t>
            </a:r>
            <a:r>
              <a:rPr lang="de-DE" sz="495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" </a:t>
            </a:r>
          </a:p>
          <a:p>
            <a:pPr algn="ctr"/>
            <a:endParaRPr lang="de-DE" sz="67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9261D29A-F117-F345-94F7-FCE413A547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62"/>
          <a:stretch/>
        </p:blipFill>
        <p:spPr>
          <a:xfrm>
            <a:off x="2098399" y="1671840"/>
            <a:ext cx="4947203" cy="2445869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7071E5F-A87A-BA49-8F6E-E0E8ED7B8FB5}"/>
              </a:ext>
            </a:extLst>
          </p:cNvPr>
          <p:cNvSpPr/>
          <p:nvPr/>
        </p:nvSpPr>
        <p:spPr>
          <a:xfrm rot="893596">
            <a:off x="6351287" y="1335668"/>
            <a:ext cx="103265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66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😈</a:t>
            </a:r>
            <a:endParaRPr lang="de-DE" sz="6600" dirty="0"/>
          </a:p>
        </p:txBody>
      </p:sp>
    </p:spTree>
    <p:extLst>
      <p:ext uri="{BB962C8B-B14F-4D97-AF65-F5344CB8AC3E}">
        <p14:creationId xmlns:p14="http://schemas.microsoft.com/office/powerpoint/2010/main" val="28987347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Aktueller Stand: Experimentell...</a:t>
            </a:r>
          </a:p>
          <a:p>
            <a:r>
              <a:rPr lang="de-DE" b="0" dirty="0">
                <a:solidFill>
                  <a:srgbClr val="36544F"/>
                </a:solidFill>
              </a:rPr>
              <a:t>Es gibt eine offizielle Beispiel App, die zur Hälfte aus instabilen APIs besteht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 aussehen werden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Serverkommunikation aussehen wird (Protokoll und APIs)</a:t>
            </a:r>
          </a:p>
          <a:p>
            <a:r>
              <a:rPr lang="de-DE" b="0" dirty="0">
                <a:solidFill>
                  <a:srgbClr val="36544F"/>
                </a:solidFill>
              </a:rPr>
              <a:t>Unklar, wie </a:t>
            </a:r>
            <a:r>
              <a:rPr lang="de-DE" b="0" dirty="0" err="1">
                <a:solidFill>
                  <a:srgbClr val="36544F"/>
                </a:solidFill>
              </a:rPr>
              <a:t>Tooling</a:t>
            </a:r>
            <a:r>
              <a:rPr lang="de-DE" b="0" dirty="0">
                <a:solidFill>
                  <a:srgbClr val="36544F"/>
                </a:solidFill>
              </a:rPr>
              <a:t> aussieht (</a:t>
            </a:r>
            <a:r>
              <a:rPr lang="de-DE" b="0" dirty="0" err="1">
                <a:solidFill>
                  <a:srgbClr val="36544F"/>
                </a:solidFill>
              </a:rPr>
              <a:t>Build</a:t>
            </a:r>
            <a:r>
              <a:rPr lang="de-DE" b="0" dirty="0">
                <a:solidFill>
                  <a:srgbClr val="36544F"/>
                </a:solidFill>
              </a:rPr>
              <a:t>, React </a:t>
            </a:r>
            <a:r>
              <a:rPr lang="de-DE" b="0" dirty="0" err="1">
                <a:solidFill>
                  <a:srgbClr val="36544F"/>
                </a:solidFill>
              </a:rPr>
              <a:t>DevTools</a:t>
            </a:r>
            <a:r>
              <a:rPr lang="de-DE" b="0" dirty="0">
                <a:solidFill>
                  <a:srgbClr val="36544F"/>
                </a:solidFill>
              </a:rPr>
              <a:t>, </a:t>
            </a:r>
            <a:r>
              <a:rPr lang="de-DE" b="0" dirty="0" err="1">
                <a:solidFill>
                  <a:srgbClr val="36544F"/>
                </a:solidFill>
              </a:rPr>
              <a:t>TypeScript</a:t>
            </a:r>
            <a:r>
              <a:rPr lang="de-DE" b="0" dirty="0">
                <a:solidFill>
                  <a:srgbClr val="36544F"/>
                </a:solidFill>
              </a:rPr>
              <a:t> ...)</a:t>
            </a:r>
          </a:p>
          <a:p>
            <a:r>
              <a:rPr lang="de-DE" b="0" dirty="0">
                <a:solidFill>
                  <a:srgbClr val="36544F"/>
                </a:solidFill>
              </a:rPr>
              <a:t>Weitere große Baustellen offen</a:t>
            </a:r>
          </a:p>
          <a:p>
            <a:pPr lvl="1"/>
            <a:r>
              <a:rPr lang="de-DE" dirty="0" err="1"/>
              <a:t>Suspense</a:t>
            </a:r>
            <a:endParaRPr lang="de-DE" dirty="0"/>
          </a:p>
          <a:p>
            <a:pPr lvl="1"/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</a:t>
            </a:r>
          </a:p>
        </p:txBody>
      </p:sp>
    </p:spTree>
    <p:extLst>
      <p:ext uri="{BB962C8B-B14F-4D97-AF65-F5344CB8AC3E}">
        <p14:creationId xmlns:p14="http://schemas.microsoft.com/office/powerpoint/2010/main" val="29067019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Ausblick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wohl als erstes für Frameworks wie </a:t>
            </a:r>
            <a:r>
              <a:rPr lang="de-DE" b="0" dirty="0" err="1">
                <a:solidFill>
                  <a:srgbClr val="36544F"/>
                </a:solidFill>
              </a:rPr>
              <a:t>NextJS</a:t>
            </a:r>
            <a:r>
              <a:rPr lang="de-DE" b="0" dirty="0">
                <a:solidFill>
                  <a:srgbClr val="36544F"/>
                </a:solidFill>
              </a:rPr>
              <a:t> oder </a:t>
            </a:r>
            <a:r>
              <a:rPr lang="de-DE" b="0" dirty="0" err="1">
                <a:solidFill>
                  <a:srgbClr val="36544F"/>
                </a:solidFill>
              </a:rPr>
              <a:t>Gatsby</a:t>
            </a:r>
            <a:r>
              <a:rPr lang="de-DE" b="0" dirty="0">
                <a:solidFill>
                  <a:srgbClr val="36544F"/>
                </a:solidFill>
              </a:rPr>
              <a:t> zur Verfügung gestellt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Apps mit viel statischem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Integration dann auch mit SSR</a:t>
            </a:r>
          </a:p>
        </p:txBody>
      </p:sp>
    </p:spTree>
    <p:extLst>
      <p:ext uri="{BB962C8B-B14F-4D97-AF65-F5344CB8AC3E}">
        <p14:creationId xmlns:p14="http://schemas.microsoft.com/office/powerpoint/2010/main" val="19430500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Wird noch dauern, bis global verfügbar</a:t>
            </a:r>
          </a:p>
          <a:p>
            <a:r>
              <a:rPr lang="de-DE" b="0" dirty="0">
                <a:solidFill>
                  <a:srgbClr val="36544F"/>
                </a:solidFill>
              </a:rPr>
              <a:t>Zusammen mit </a:t>
            </a:r>
            <a:r>
              <a:rPr lang="de-DE" b="0" dirty="0" err="1">
                <a:solidFill>
                  <a:srgbClr val="36544F"/>
                </a:solidFill>
              </a:rPr>
              <a:t>Suspense</a:t>
            </a:r>
            <a:r>
              <a:rPr lang="de-DE" b="0" dirty="0">
                <a:solidFill>
                  <a:srgbClr val="36544F"/>
                </a:solidFill>
              </a:rPr>
              <a:t> und </a:t>
            </a:r>
            <a:r>
              <a:rPr lang="de-DE" b="0" dirty="0" err="1">
                <a:solidFill>
                  <a:srgbClr val="36544F"/>
                </a:solidFill>
              </a:rPr>
              <a:t>Concurrent</a:t>
            </a:r>
            <a:r>
              <a:rPr lang="de-DE" b="0" dirty="0">
                <a:solidFill>
                  <a:srgbClr val="36544F"/>
                </a:solidFill>
              </a:rPr>
              <a:t> Mode "rundes" Paket</a:t>
            </a:r>
          </a:p>
          <a:p>
            <a:r>
              <a:rPr lang="de-DE" b="0" dirty="0">
                <a:solidFill>
                  <a:srgbClr val="36544F"/>
                </a:solidFill>
              </a:rPr>
              <a:t>Nicht für alle Anwendungen geeignet und notwendig</a:t>
            </a:r>
          </a:p>
        </p:txBody>
      </p:sp>
    </p:spTree>
    <p:extLst>
      <p:ext uri="{BB962C8B-B14F-4D97-AF65-F5344CB8AC3E}">
        <p14:creationId xmlns:p14="http://schemas.microsoft.com/office/powerpoint/2010/main" val="36463758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Einschätzung</a:t>
            </a:r>
          </a:p>
          <a:p>
            <a:r>
              <a:rPr lang="de-DE" b="0" dirty="0">
                <a:solidFill>
                  <a:srgbClr val="36544F"/>
                </a:solidFill>
              </a:rPr>
              <a:t>Erfahrungen mit anderen Technologien, die "Misch-Betrieb" erlauben, sind eher durchwachsen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Architektur gerät schnell aus dem Ruder ("was läuft wo?")</a:t>
            </a:r>
          </a:p>
          <a:p>
            <a:pPr lvl="1"/>
            <a:r>
              <a:rPr lang="de-DE" dirty="0"/>
              <a:t>Kommunikation mit dem Server gewöhnungsbedürftig (Daten hin, UI zurück)</a:t>
            </a:r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Properties müssen immer über Server gehen</a:t>
            </a:r>
          </a:p>
          <a:p>
            <a:r>
              <a:rPr lang="de-DE" b="0" dirty="0">
                <a:solidFill>
                  <a:srgbClr val="36544F"/>
                </a:solidFill>
              </a:rPr>
              <a:t>Das ist auf jeden Fall nichts für </a:t>
            </a:r>
            <a:r>
              <a:rPr lang="de-DE" dirty="0">
                <a:solidFill>
                  <a:srgbClr val="36544F"/>
                </a:solidFill>
              </a:rPr>
              <a:t>jede </a:t>
            </a:r>
            <a:r>
              <a:rPr lang="de-DE" b="0" dirty="0">
                <a:solidFill>
                  <a:srgbClr val="36544F"/>
                </a:solidFill>
              </a:rPr>
              <a:t>Anwendung</a:t>
            </a:r>
          </a:p>
          <a:p>
            <a:r>
              <a:rPr lang="de-DE" b="0" dirty="0">
                <a:solidFill>
                  <a:srgbClr val="36544F"/>
                </a:solidFill>
              </a:rPr>
              <a:t>Man muss JavaScript-Ausführung auf  dem Server zulassen</a:t>
            </a:r>
          </a:p>
          <a:p>
            <a:pPr lvl="1"/>
            <a:r>
              <a:rPr lang="de-DE" dirty="0"/>
              <a:t>Wer will das?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8743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"</a:t>
            </a:r>
            <a:r>
              <a:rPr lang="de-DE" dirty="0" err="1"/>
              <a:t>Getting</a:t>
            </a:r>
            <a:r>
              <a:rPr lang="de-DE" dirty="0"/>
              <a:t> </a:t>
            </a:r>
            <a:r>
              <a:rPr lang="de-DE" dirty="0" err="1"/>
              <a:t>Started</a:t>
            </a:r>
            <a:r>
              <a:rPr lang="de-DE" dirty="0"/>
              <a:t>" – Links</a:t>
            </a:r>
          </a:p>
          <a:p>
            <a:r>
              <a:rPr lang="de-DE" b="0" dirty="0">
                <a:solidFill>
                  <a:srgbClr val="36544F"/>
                </a:solidFill>
              </a:rPr>
              <a:t>Blog Post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2"/>
              </a:rPr>
              <a:t>https://reactjs.org/blog/2020/12/21/data-fetching-with-react-server-components.html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Data </a:t>
            </a:r>
            <a:r>
              <a:rPr lang="de-DE" b="0" dirty="0" err="1">
                <a:solidFill>
                  <a:srgbClr val="36544F"/>
                </a:solidFill>
              </a:rPr>
              <a:t>Fetching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with</a:t>
            </a:r>
            <a:r>
              <a:rPr lang="de-DE" b="0" dirty="0">
                <a:solidFill>
                  <a:srgbClr val="36544F"/>
                </a:solidFill>
              </a:rPr>
              <a:t> React Server Components (Intro Video)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3"/>
              </a:rPr>
              <a:t>https://www.youtube.com/watch?v=TQQPAU21ZUw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RFC mit FAQ und Diskussionen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  <a:hlinkClick r:id="rId4"/>
              </a:rPr>
              <a:t>https://github.com/reactjs/rfcs/pull/188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2256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82450" y="3493420"/>
            <a:ext cx="6195840" cy="92754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1500" b="1" dirty="0" err="1">
                <a:solidFill>
                  <a:srgbClr val="36544F"/>
                </a:solidFill>
              </a:rPr>
              <a:t>Slides</a:t>
            </a:r>
            <a:r>
              <a:rPr lang="de-DE" sz="1500" b="1" dirty="0">
                <a:solidFill>
                  <a:srgbClr val="36544F"/>
                </a:solidFill>
              </a:rPr>
              <a:t>: https://</a:t>
            </a:r>
            <a:r>
              <a:rPr lang="de-DE" sz="1500" b="1" dirty="0" err="1">
                <a:solidFill>
                  <a:srgbClr val="36544F"/>
                </a:solidFill>
              </a:rPr>
              <a:t>react.schule</a:t>
            </a:r>
            <a:r>
              <a:rPr lang="de-DE" sz="1500" b="1" dirty="0">
                <a:solidFill>
                  <a:srgbClr val="36544F"/>
                </a:solidFill>
              </a:rPr>
              <a:t>/ejs2021-server-components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Fragen &amp; Kontakt: </a:t>
            </a:r>
            <a:r>
              <a:rPr lang="de-DE" sz="1500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sz="1500" b="1" dirty="0">
                <a:solidFill>
                  <a:srgbClr val="36544F"/>
                </a:solidFill>
              </a:rPr>
              <a:t>Twitter: </a:t>
            </a:r>
            <a:r>
              <a:rPr lang="de-DE" sz="1500" b="1" dirty="0">
                <a:solidFill>
                  <a:srgbClr val="1778B8"/>
                </a:solidFill>
              </a:rPr>
              <a:t>@</a:t>
            </a:r>
            <a:r>
              <a:rPr lang="de-DE" sz="1500" b="1" dirty="0" err="1">
                <a:solidFill>
                  <a:srgbClr val="1778B8"/>
                </a:solidFill>
              </a:rPr>
              <a:t>nilshartmann</a:t>
            </a:r>
            <a:endParaRPr lang="de-DE" sz="1500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91100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42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E5621C-AACF-614E-B95D-E2253AB80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5259" y="382129"/>
            <a:ext cx="4253482" cy="356260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A1AE73D-D844-8545-84FD-CB8F51A57435}"/>
              </a:ext>
            </a:extLst>
          </p:cNvPr>
          <p:cNvSpPr/>
          <p:nvPr/>
        </p:nvSpPr>
        <p:spPr>
          <a:xfrm>
            <a:off x="2983991" y="3986728"/>
            <a:ext cx="371475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https://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github.com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nilshartmann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/server-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components</a:t>
            </a:r>
            <a:r>
              <a:rPr lang="de-DE" sz="900" dirty="0">
                <a:solidFill>
                  <a:srgbClr val="1778B8"/>
                </a:solidFill>
                <a:latin typeface="Source Sans Pro" panose="020B0503030403020204" pitchFamily="34" charset="0"/>
              </a:rPr>
              <a:t>-</a:t>
            </a:r>
            <a:r>
              <a:rPr lang="de-DE" sz="900" dirty="0" err="1">
                <a:solidFill>
                  <a:srgbClr val="1778B8"/>
                </a:solidFill>
                <a:latin typeface="Source Sans Pro" panose="020B0503030403020204" pitchFamily="34" charset="0"/>
              </a:rPr>
              <a:t>blogexample</a:t>
            </a:r>
            <a:endParaRPr lang="de-DE" sz="900" dirty="0">
              <a:solidFill>
                <a:srgbClr val="1778B8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6901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048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Was macht die Beispiel-Anwendung aus?</a:t>
            </a:r>
          </a:p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</a:p>
          <a:p>
            <a:r>
              <a:rPr lang="de-DE" b="0" dirty="0">
                <a:solidFill>
                  <a:srgbClr val="36544F"/>
                </a:solidFill>
              </a:rPr>
              <a:t>Rendern des statischen Contents benötigt 3rd-Party </a:t>
            </a:r>
            <a:r>
              <a:rPr lang="de-DE" b="0" dirty="0" err="1">
                <a:solidFill>
                  <a:srgbClr val="36544F"/>
                </a:solidFill>
              </a:rPr>
              <a:t>Libs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Minimale Benutzer-Interaktionen (</a:t>
            </a:r>
            <a:r>
              <a:rPr lang="de-DE" b="0" dirty="0" err="1">
                <a:solidFill>
                  <a:srgbClr val="36544F"/>
                </a:solidFill>
              </a:rPr>
              <a:t>PostEditor</a:t>
            </a:r>
            <a:r>
              <a:rPr lang="de-DE" b="0" dirty="0">
                <a:solidFill>
                  <a:srgbClr val="36544F"/>
                </a:solidFill>
              </a:rPr>
              <a:t>)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Für Besucher des Blogs sollen die Artikel schnell zur Verfügung stehen!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Idee</a:t>
            </a:r>
          </a:p>
          <a:p>
            <a:r>
              <a:rPr lang="de-DE" b="0" dirty="0">
                <a:solidFill>
                  <a:srgbClr val="36544F"/>
                </a:solidFill>
              </a:rPr>
              <a:t>Server Components werden nur auf dem Server ausgeführt</a:t>
            </a:r>
          </a:p>
          <a:p>
            <a:r>
              <a:rPr lang="de-DE" b="0" dirty="0">
                <a:solidFill>
                  <a:srgbClr val="36544F"/>
                </a:solidFill>
              </a:rPr>
              <a:t>Sie stehen nicht auf dem Client zur Verfügung</a:t>
            </a:r>
          </a:p>
          <a:p>
            <a:r>
              <a:rPr lang="de-DE" b="0" dirty="0">
                <a:solidFill>
                  <a:srgbClr val="36544F"/>
                </a:solidFill>
              </a:rPr>
              <a:t>Der Server schickt lediglich eine Repräsentation der UI, aber keinen Code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b="0" dirty="0">
                <a:solidFill>
                  <a:srgbClr val="36544F"/>
                </a:solidFill>
              </a:rPr>
              <a:t>👉 "Zero-Bundle-Size"</a:t>
            </a:r>
            <a:br>
              <a:rPr lang="de-DE" b="0" dirty="0">
                <a:solidFill>
                  <a:srgbClr val="36544F"/>
                </a:solidFill>
              </a:rPr>
            </a:b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2855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1735</Words>
  <Application>Microsoft Macintosh PowerPoint</Application>
  <PresentationFormat>Bildschirmpräsentation (16:9)</PresentationFormat>
  <Paragraphs>373</Paragraphs>
  <Slides>45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45</vt:i4>
      </vt:variant>
    </vt:vector>
  </HeadingPairs>
  <TitlesOfParts>
    <vt:vector size="55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Sans Pro</vt:lpstr>
      <vt:lpstr>Source Sans Pro Semibold</vt:lpstr>
      <vt:lpstr>Office-Design</vt:lpstr>
      <vt:lpstr>EnterJS Online | 30. September 2021 | @nilshartmann</vt:lpstr>
      <vt:lpstr>https://nilshartmann.net</vt:lpstr>
      <vt:lpstr>current state</vt:lpstr>
      <vt:lpstr>"14 matches in 6 files"</vt:lpstr>
      <vt:lpstr>Ein Beispiel...</vt:lpstr>
      <vt:lpstr>Ein Beispiel</vt:lpstr>
      <vt:lpstr>Ein Beispiel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Server Components</vt:lpstr>
      <vt:lpstr>Suspense</vt:lpstr>
      <vt:lpstr>Suspense</vt:lpstr>
      <vt:lpstr>Suspense</vt:lpstr>
      <vt:lpstr>Server Components</vt:lpstr>
      <vt:lpstr>Server Components</vt:lpstr>
      <vt:lpstr>Server Components</vt:lpstr>
      <vt:lpstr>PowerPoint-Präsentation</vt:lpstr>
      <vt:lpstr>Server Components</vt:lpstr>
      <vt:lpstr>Server Components</vt:lpstr>
      <vt:lpstr>Server Components</vt:lpstr>
      <vt:lpstr>Server Components</vt:lpstr>
      <vt:lpstr>Server Components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1073</cp:revision>
  <cp:lastPrinted>2021-09-28T13:59:45Z</cp:lastPrinted>
  <dcterms:created xsi:type="dcterms:W3CDTF">2016-03-28T15:59:53Z</dcterms:created>
  <dcterms:modified xsi:type="dcterms:W3CDTF">2021-09-28T13:59:46Z</dcterms:modified>
</cp:coreProperties>
</file>

<file path=docProps/thumbnail.jpeg>
</file>